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5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5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1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8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ships.gov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COUNT\Desktop\RAGHU IMAGE\16334112457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72894" t="42024" r="3598" b="-85240"/>
          <a:stretch/>
        </p:blipFill>
        <p:spPr bwMode="auto">
          <a:xfrm rot="10800000">
            <a:off x="8617862" y="1166598"/>
            <a:ext cx="4580666" cy="43513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10949" y="5693776"/>
            <a:ext cx="49810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RAGHUPATHI K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SCHOLARSHIP SECTION</a:t>
            </a:r>
            <a:endParaRPr lang="en-US" sz="2800" b="1" cap="none" spc="0" dirty="0">
              <a:ln w="17780" cmpd="sng">
                <a:solidFill>
                  <a:schemeClr val="accent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721" y="197406"/>
            <a:ext cx="86819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Presentation</a:t>
            </a:r>
          </a:p>
          <a:p>
            <a:pPr algn="ctr"/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on</a:t>
            </a:r>
          </a:p>
          <a:p>
            <a:pPr algn="ctr"/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CC0000"/>
                </a:solidFill>
              </a:rPr>
              <a:t>Various scholarship schemes </a:t>
            </a:r>
            <a:endParaRPr lang="en-US" sz="5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08" y="329513"/>
            <a:ext cx="10200913" cy="135273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SITARAM </a:t>
            </a:r>
            <a:r>
              <a:rPr lang="en-US" sz="4400" b="1" u="sng" dirty="0">
                <a:solidFill>
                  <a:schemeClr val="accent2">
                    <a:lumMod val="75000"/>
                  </a:schemeClr>
                </a:solidFill>
              </a:rPr>
              <a:t>JINDAL SCHOLARSHIP</a:t>
            </a:r>
            <a:r>
              <a:rPr lang="en-IN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CC0000"/>
                </a:solidFill>
              </a:rPr>
              <a:t>(APPLICABLE </a:t>
            </a:r>
            <a:r>
              <a:rPr lang="en-US" sz="3100" b="1" dirty="0">
                <a:solidFill>
                  <a:srgbClr val="CC0000"/>
                </a:solidFill>
              </a:rPr>
              <a:t>FOR ALL </a:t>
            </a:r>
            <a:r>
              <a:rPr lang="en-US" sz="3100" b="1" dirty="0" smtClean="0">
                <a:solidFill>
                  <a:srgbClr val="CC0000"/>
                </a:solidFill>
              </a:rPr>
              <a:t>CATEGORY </a:t>
            </a:r>
            <a:r>
              <a:rPr lang="en-US" sz="3100" b="1" dirty="0">
                <a:solidFill>
                  <a:srgbClr val="CC0000"/>
                </a:solidFill>
              </a:rPr>
              <a:t>DISTINCTION STUDENT’S)</a:t>
            </a:r>
            <a:r>
              <a:rPr lang="en-IN" sz="3100" dirty="0">
                <a:solidFill>
                  <a:srgbClr val="CC0000"/>
                </a:solidFill>
              </a:rPr>
              <a:t/>
            </a:r>
            <a:br>
              <a:rPr lang="en-IN" sz="3100" dirty="0">
                <a:solidFill>
                  <a:srgbClr val="CC000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>WEBSITE : </a:t>
            </a:r>
            <a:r>
              <a:rPr lang="en-US" sz="3100" b="1" dirty="0" smtClean="0">
                <a:solidFill>
                  <a:srgbClr val="0070C0"/>
                </a:solidFill>
              </a:rPr>
              <a:t>www.sitaramjindalfoundation.org</a:t>
            </a:r>
            <a:r>
              <a:rPr lang="en-IN" sz="3100" dirty="0">
                <a:solidFill>
                  <a:srgbClr val="0070C0"/>
                </a:solidFill>
              </a:rPr>
              <a:t/>
            </a:r>
            <a:br>
              <a:rPr lang="en-IN" sz="3100" dirty="0">
                <a:solidFill>
                  <a:srgbClr val="0070C0"/>
                </a:solidFill>
              </a:rPr>
            </a:br>
            <a:endParaRPr lang="en-IN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63" y="2137025"/>
            <a:ext cx="9614859" cy="4068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/>
              <a:t>The </a:t>
            </a:r>
            <a:r>
              <a:rPr lang="en-US" sz="2200" b="1" u="sng" dirty="0"/>
              <a:t>Following Document’s Are Required To Upload In The Scholarship Portal </a:t>
            </a:r>
            <a:endParaRPr lang="en-IN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SSLC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PREVIOUS YEAR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CASTE &amp; INCOME CERTIFICATE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FEES RECEIPT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STUDENT AADHAAR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FATHER AADHAAR CARD</a:t>
            </a: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MOTHER AADHAAR CARD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9803965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58" y="346959"/>
            <a:ext cx="9884042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MUNICIPALITY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SCHOLARSHIP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(APPLICABLE </a:t>
            </a:r>
            <a:r>
              <a:rPr lang="en-US" b="1" dirty="0">
                <a:solidFill>
                  <a:srgbClr val="C00000"/>
                </a:solidFill>
              </a:rPr>
              <a:t>FOR ONLY URBAN STUDENT’S)</a:t>
            </a:r>
            <a:r>
              <a:rPr lang="en-IN" dirty="0">
                <a:solidFill>
                  <a:srgbClr val="C00000"/>
                </a:solidFill>
              </a:rPr>
              <a:t/>
            </a:r>
            <a:br>
              <a:rPr lang="en-IN" dirty="0">
                <a:solidFill>
                  <a:srgbClr val="C00000"/>
                </a:solidFill>
              </a:rPr>
            </a:br>
            <a:r>
              <a:rPr lang="en-US" sz="3200" b="1" dirty="0" smtClean="0"/>
              <a:t>Applications to be submitted at </a:t>
            </a:r>
            <a:r>
              <a:rPr lang="en-US" sz="3200" b="1" dirty="0"/>
              <a:t>Municipality Office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3" y="2285265"/>
            <a:ext cx="9406552" cy="396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The Following Document’s Are Required To Upload In The Scholarship Portal 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SSLC MARK’S CARD</a:t>
            </a:r>
            <a:endParaRPr lang="en-IN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PREVIOUS YEAR MARK’S CARD</a:t>
            </a:r>
            <a:endParaRPr lang="en-IN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CASTE &amp; INCOME CERTIFICATE</a:t>
            </a:r>
            <a:endParaRPr lang="en-IN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FEES RECEIPT</a:t>
            </a:r>
            <a:endParaRPr lang="en-IN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STUDENT AADHAAR CARD</a:t>
            </a:r>
            <a:endParaRPr lang="en-IN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FATHER AADHAAR CARD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MOTHER AADHAAR CARD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31883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63" y="-27162"/>
            <a:ext cx="10816549" cy="19012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ACC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LIMITED KUDATHINI 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 </a:t>
            </a:r>
            <a:r>
              <a:rPr lang="en-US" sz="3200" b="1" dirty="0" smtClean="0">
                <a:solidFill>
                  <a:srgbClr val="CC0000"/>
                </a:solidFill>
              </a:rPr>
              <a:t>(APPLICABLE </a:t>
            </a:r>
            <a:r>
              <a:rPr lang="en-US" sz="3200" b="1" dirty="0">
                <a:solidFill>
                  <a:srgbClr val="CC0000"/>
                </a:solidFill>
              </a:rPr>
              <a:t>FOR ALL </a:t>
            </a:r>
            <a:r>
              <a:rPr lang="en-US" sz="3200" b="1" dirty="0" smtClean="0">
                <a:solidFill>
                  <a:srgbClr val="CC0000"/>
                </a:solidFill>
              </a:rPr>
              <a:t>CASTEGORY </a:t>
            </a:r>
            <a:r>
              <a:rPr lang="en-US" sz="3200" b="1" dirty="0">
                <a:solidFill>
                  <a:srgbClr val="CC0000"/>
                </a:solidFill>
              </a:rPr>
              <a:t>DISTINCTION STUDENT’S)</a:t>
            </a:r>
            <a:r>
              <a:rPr lang="en-IN" sz="3200" dirty="0">
                <a:solidFill>
                  <a:srgbClr val="CC0000"/>
                </a:solidFill>
              </a:rPr>
              <a:t/>
            </a:r>
            <a:br>
              <a:rPr lang="en-IN" sz="3200" dirty="0">
                <a:solidFill>
                  <a:srgbClr val="CC0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Website : www.vidyasaarathi.com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559" y="2414257"/>
            <a:ext cx="105630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The Following Document’s Are Required To Upload In The Scholarship Portal </a:t>
            </a:r>
            <a:endParaRPr lang="en-IN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SSLC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PREVIOUS YEAR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CASTE &amp; INCOME CERTIFICATE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FEES RECEIPT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STUDENT AADHAAR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FATHER AADHAAR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MOTHER AADHAAR CARD</a:t>
            </a:r>
            <a:endParaRPr lang="en-IN" sz="20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816366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07" y="289711"/>
            <a:ext cx="10572105" cy="171487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KARNATAKA LABOUR WELFARE FUND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SCHOLARSHIP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300" b="1" dirty="0">
                <a:solidFill>
                  <a:srgbClr val="FFC000"/>
                </a:solidFill>
              </a:rPr>
              <a:t>(</a:t>
            </a:r>
            <a:r>
              <a:rPr lang="en-US" sz="3300" b="1" dirty="0" smtClean="0">
                <a:solidFill>
                  <a:srgbClr val="FFC000"/>
                </a:solidFill>
              </a:rPr>
              <a:t>APPLICABLE </a:t>
            </a:r>
            <a:r>
              <a:rPr lang="en-US" sz="3300" b="1" dirty="0">
                <a:solidFill>
                  <a:srgbClr val="FFC000"/>
                </a:solidFill>
              </a:rPr>
              <a:t>FOR FAMILY LABOUR CARD STUDENT’S)</a:t>
            </a:r>
            <a:r>
              <a:rPr lang="en-IN" sz="3300" dirty="0"/>
              <a:t/>
            </a:r>
            <a:br>
              <a:rPr lang="en-IN" sz="3300" dirty="0"/>
            </a:br>
            <a:r>
              <a:rPr lang="en-US" sz="3100" b="1" dirty="0">
                <a:solidFill>
                  <a:srgbClr val="0070C0"/>
                </a:solidFill>
              </a:rPr>
              <a:t>WEBSITE : https://klwbapps.karnataka.gov.in</a:t>
            </a:r>
            <a:endParaRPr lang="en-IN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2115492"/>
            <a:ext cx="10511074" cy="4086131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/>
              <a:t>The Following Document’s Are Required To Upload In The Scholarship Portal </a:t>
            </a:r>
            <a:endParaRPr lang="en-IN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SSLC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PREVIOUS YEAR MARK’S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CASTE &amp; INCOME CERTIFICATE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FEES RECEIPT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STUDENT AADHAAR CARD</a:t>
            </a:r>
            <a:endParaRPr lang="en-IN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FATHER AADHAAR CARD</a:t>
            </a: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MOTHER AADHAAR CARD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3785935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85" y="906493"/>
            <a:ext cx="10331669" cy="1111154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STATE SCHOLARSHIP PORTAL (SSP)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rgbClr val="CC0000"/>
                </a:solidFill>
              </a:rPr>
              <a:t>(APPLICABLE FOR ALL CATEGORY STUDENT’S)</a:t>
            </a:r>
            <a:r>
              <a:rPr lang="en-IN" sz="4400" dirty="0" smtClean="0">
                <a:solidFill>
                  <a:srgbClr val="CC0000"/>
                </a:solidFill>
              </a:rPr>
              <a:t/>
            </a:r>
            <a:br>
              <a:rPr lang="en-IN" sz="4400" dirty="0" smtClean="0">
                <a:solidFill>
                  <a:srgbClr val="CC000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WEBSITE : http://ssp.postmatric.Karnataka.gov.in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9" y="1871692"/>
            <a:ext cx="10363200" cy="45720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/>
              <a:t>The Following Document’s Are Required To Upload In The Scholarship Portal </a:t>
            </a:r>
            <a:endParaRPr lang="en-IN" sz="3200" dirty="0" smtClean="0"/>
          </a:p>
          <a:p>
            <a:pPr lvl="0"/>
            <a:r>
              <a:rPr lang="en-US" sz="3200" b="1" dirty="0" smtClean="0"/>
              <a:t> </a:t>
            </a:r>
            <a:r>
              <a:rPr lang="en-US" sz="2800" b="1" dirty="0" smtClean="0"/>
              <a:t>SSLC MARKS CARD</a:t>
            </a:r>
            <a:endParaRPr lang="en-US" sz="2800" dirty="0" smtClean="0"/>
          </a:p>
          <a:p>
            <a:pPr lvl="0"/>
            <a:r>
              <a:rPr lang="en-US" sz="2800" b="1" dirty="0" smtClean="0"/>
              <a:t>PREVIOUS YEAR MARK’S CARD</a:t>
            </a:r>
            <a:endParaRPr lang="en-US" sz="2800" dirty="0" smtClean="0"/>
          </a:p>
          <a:p>
            <a:pPr lvl="0"/>
            <a:r>
              <a:rPr lang="en-US" sz="2800" b="1" dirty="0" smtClean="0"/>
              <a:t>CASTE &amp; INCOME CERTIFICATE</a:t>
            </a:r>
            <a:endParaRPr lang="en-US" sz="2800" dirty="0" smtClean="0"/>
          </a:p>
          <a:p>
            <a:pPr lvl="0"/>
            <a:r>
              <a:rPr lang="en-US" sz="2800" b="1" dirty="0" smtClean="0"/>
              <a:t>FEES RECEIPT</a:t>
            </a:r>
            <a:endParaRPr lang="en-US" sz="2800" dirty="0" smtClean="0"/>
          </a:p>
          <a:p>
            <a:pPr lvl="0"/>
            <a:r>
              <a:rPr lang="en-US" sz="2800" b="1" dirty="0" smtClean="0"/>
              <a:t>STUDENT AADHAAR CARD</a:t>
            </a:r>
            <a:endParaRPr lang="en-US" sz="2800" dirty="0" smtClean="0"/>
          </a:p>
          <a:p>
            <a:pPr lvl="0"/>
            <a:r>
              <a:rPr lang="en-US" sz="2800" b="1" dirty="0" smtClean="0"/>
              <a:t>FATHER AADHAAR CARD</a:t>
            </a:r>
            <a:endParaRPr lang="en-US" sz="2800" dirty="0" smtClean="0"/>
          </a:p>
          <a:p>
            <a:pPr lvl="0"/>
            <a:r>
              <a:rPr lang="en-US" sz="2800" b="1" dirty="0" smtClean="0"/>
              <a:t>MOTHER AADHAAR CARD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NATIONAL SCHOLARSHIP PORTAL(NSP)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(APPLICABLE FOR MINORITIES STUDENT’S)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>WEBSITE : </a:t>
            </a:r>
            <a:r>
              <a:rPr lang="en-US" sz="3200" b="1" dirty="0" smtClean="0">
                <a:solidFill>
                  <a:srgbClr val="00B0F0"/>
                </a:solidFill>
                <a:hlinkClick r:id="rId2"/>
              </a:rPr>
              <a:t>https://scholarships.gov.in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793" y="2286000"/>
            <a:ext cx="10363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The Following Document’s Are Required To Upload In The Scholarship Portal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dirty="0" smtClean="0"/>
              <a:t>PHOTO PASSPORT SIZE</a:t>
            </a:r>
            <a:endParaRPr lang="en-US" dirty="0" smtClean="0"/>
          </a:p>
          <a:p>
            <a:pPr lvl="0"/>
            <a:r>
              <a:rPr lang="en-US" b="1" dirty="0" smtClean="0"/>
              <a:t>PREVIOUS YEAR MARK’S CARD</a:t>
            </a:r>
            <a:endParaRPr lang="en-US" dirty="0" smtClean="0"/>
          </a:p>
          <a:p>
            <a:pPr lvl="0"/>
            <a:r>
              <a:rPr lang="en-US" b="1" dirty="0" smtClean="0"/>
              <a:t>CASTE &amp; INCOME CERTIFICATE</a:t>
            </a:r>
            <a:endParaRPr lang="en-US" dirty="0" smtClean="0"/>
          </a:p>
          <a:p>
            <a:pPr lvl="0"/>
            <a:r>
              <a:rPr lang="en-US" b="1" dirty="0" smtClean="0"/>
              <a:t>FEES RECEIPT</a:t>
            </a:r>
            <a:endParaRPr lang="en-US" dirty="0" smtClean="0"/>
          </a:p>
          <a:p>
            <a:pPr lvl="0"/>
            <a:r>
              <a:rPr lang="en-US" b="1" dirty="0" smtClean="0"/>
              <a:t>AADHAAR CARD</a:t>
            </a:r>
            <a:endParaRPr lang="en-US" dirty="0" smtClean="0"/>
          </a:p>
          <a:p>
            <a:pPr lvl="0"/>
            <a:r>
              <a:rPr lang="en-US" b="1" dirty="0" smtClean="0"/>
              <a:t>BANK PASSBOOK XEROX WITH IFSC NUMBER</a:t>
            </a:r>
            <a:endParaRPr lang="en-US" dirty="0" smtClean="0"/>
          </a:p>
          <a:p>
            <a:pPr lvl="0"/>
            <a:r>
              <a:rPr lang="en-US" b="1" dirty="0" smtClean="0"/>
              <a:t>BONAFIDE STUDENT CERTIFICATE</a:t>
            </a:r>
            <a:endParaRPr lang="en-US" dirty="0" smtClean="0"/>
          </a:p>
          <a:p>
            <a:pPr lvl="0"/>
            <a:r>
              <a:rPr lang="en-US" b="1" dirty="0" smtClean="0"/>
              <a:t>SELF DECLARATON OF RELIGIOUS CERTIFICATE.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971" y="352338"/>
            <a:ext cx="11452633" cy="2625505"/>
          </a:xfrm>
        </p:spPr>
        <p:txBody>
          <a:bodyPr>
            <a:normAutofit fontScale="90000"/>
          </a:bodyPr>
          <a:lstStyle/>
          <a:p>
            <a:r>
              <a:rPr lang="en-US" sz="4700" b="1" u="sng" dirty="0">
                <a:solidFill>
                  <a:schemeClr val="accent2">
                    <a:lumMod val="75000"/>
                  </a:schemeClr>
                </a:solidFill>
              </a:rPr>
              <a:t>PRAGATI SCHOLARSHIP SCHEME (AICTE</a:t>
            </a:r>
            <a:r>
              <a:rPr lang="en-US" sz="47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IN" sz="4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sz="4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600" b="1" dirty="0">
                <a:solidFill>
                  <a:srgbClr val="CC0000"/>
                </a:solidFill>
              </a:rPr>
              <a:t>(</a:t>
            </a:r>
            <a:r>
              <a:rPr lang="en-US" sz="4600" b="1" dirty="0" smtClean="0">
                <a:solidFill>
                  <a:srgbClr val="CC0000"/>
                </a:solidFill>
              </a:rPr>
              <a:t>APPLICABLE </a:t>
            </a:r>
            <a:r>
              <a:rPr lang="en-US" sz="4600" b="1" dirty="0">
                <a:solidFill>
                  <a:srgbClr val="CC0000"/>
                </a:solidFill>
              </a:rPr>
              <a:t>FOR GIRL’S STUDENT’S)</a:t>
            </a:r>
            <a:r>
              <a:rPr lang="en-IN" sz="4600" dirty="0">
                <a:solidFill>
                  <a:srgbClr val="CC0000"/>
                </a:solidFill>
              </a:rPr>
              <a:t/>
            </a:r>
            <a:br>
              <a:rPr lang="en-IN" sz="4600" dirty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WEBSITE : </a:t>
            </a:r>
            <a:r>
              <a:rPr lang="en-US" dirty="0" smtClean="0">
                <a:solidFill>
                  <a:srgbClr val="0070C0"/>
                </a:solidFill>
              </a:rPr>
              <a:t>https://scholarships.gov.in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43" y="2224336"/>
            <a:ext cx="9910213" cy="4364967"/>
          </a:xfrm>
        </p:spPr>
        <p:txBody>
          <a:bodyPr>
            <a:noAutofit/>
          </a:bodyPr>
          <a:lstStyle/>
          <a:p>
            <a:r>
              <a:rPr lang="en-US" sz="2400" b="1" u="sng" dirty="0"/>
              <a:t>The Following Document’s Are Required To Upload In The Scholarship Portal 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PHOTO PASSPORT SIZE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10</a:t>
            </a:r>
            <a:r>
              <a:rPr lang="en-US" sz="2400" b="1" baseline="30000" dirty="0"/>
              <a:t>th</a:t>
            </a:r>
            <a:r>
              <a:rPr lang="en-US" sz="2400" b="1" dirty="0"/>
              <a:t>  MARKS CARD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CASTE &amp; INCOME CERTIFICATE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FEES RECEIPT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AADHAAR CARD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BANK PASSBOOK XEROX WITH IFSC NUMBER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STUDY CERTIFICATE</a:t>
            </a:r>
            <a:endParaRPr lang="en-IN" sz="2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PARENT’S DECLARATON FORM </a:t>
            </a:r>
            <a:endParaRPr lang="en-IN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  BANK MANDATE FORM.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2030831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900" y="13522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SAKSHAMA </a:t>
            </a:r>
            <a:r>
              <a:rPr lang="en-US" sz="4400" b="1" u="sng" dirty="0">
                <a:solidFill>
                  <a:schemeClr val="accent2">
                    <a:lumMod val="75000"/>
                  </a:schemeClr>
                </a:solidFill>
              </a:rPr>
              <a:t>SCHOLARSHIP (AICTE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IN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800" b="1" dirty="0">
                <a:solidFill>
                  <a:srgbClr val="CC0000"/>
                </a:solidFill>
              </a:rPr>
              <a:t>(</a:t>
            </a:r>
            <a:r>
              <a:rPr lang="en-US" sz="3800" b="1" dirty="0" smtClean="0">
                <a:solidFill>
                  <a:srgbClr val="CC0000"/>
                </a:solidFill>
              </a:rPr>
              <a:t>APPLICABLE </a:t>
            </a:r>
            <a:r>
              <a:rPr lang="en-US" sz="3800" b="1" dirty="0">
                <a:solidFill>
                  <a:srgbClr val="CC0000"/>
                </a:solidFill>
              </a:rPr>
              <a:t>FOR </a:t>
            </a:r>
            <a:r>
              <a:rPr lang="en-US" sz="3800" b="1" dirty="0" smtClean="0">
                <a:solidFill>
                  <a:srgbClr val="CC0000"/>
                </a:solidFill>
              </a:rPr>
              <a:t>DISABILITY STUDENT’S)</a:t>
            </a:r>
            <a:br>
              <a:rPr lang="en-US" sz="3800" b="1" dirty="0" smtClean="0">
                <a:solidFill>
                  <a:srgbClr val="CC0000"/>
                </a:solidFill>
              </a:rPr>
            </a:br>
            <a:r>
              <a:rPr lang="en-US" sz="3400" b="1" dirty="0" smtClean="0">
                <a:solidFill>
                  <a:srgbClr val="0070C0"/>
                </a:solidFill>
              </a:rPr>
              <a:t>WEBSITE </a:t>
            </a:r>
            <a:r>
              <a:rPr lang="en-US" sz="3400" b="1" dirty="0">
                <a:solidFill>
                  <a:srgbClr val="0070C0"/>
                </a:solidFill>
              </a:rPr>
              <a:t>: </a:t>
            </a:r>
            <a:r>
              <a:rPr lang="en-US" sz="3400" b="1" dirty="0" smtClean="0">
                <a:solidFill>
                  <a:srgbClr val="0070C0"/>
                </a:solidFill>
              </a:rPr>
              <a:t>www.aicte-pragati-saksham-gov.in</a:t>
            </a:r>
            <a:endParaRPr lang="en-IN" sz="3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44" y="2368378"/>
            <a:ext cx="10563052" cy="448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The Following Document’s Are Required To Upload In The Scholarship Portal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PHOTO PASSPORT SIZE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10</a:t>
            </a:r>
            <a:r>
              <a:rPr lang="en-US" sz="2200" b="1" baseline="30000" dirty="0"/>
              <a:t>th</a:t>
            </a:r>
            <a:r>
              <a:rPr lang="en-US" sz="2200" b="1" dirty="0"/>
              <a:t>  MARK’S CARD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CASTE &amp; INCOME CERTIFICATE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FEES RECEIPT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AADHAAR CARD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BANK PASSBOOK XEROX WITH IFSC NUMBER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STUDY CERTIFICATE</a:t>
            </a:r>
            <a:endParaRPr lang="en-IN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   PARENT’S DECLARATON FORM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2216079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509" y="172016"/>
            <a:ext cx="8911687" cy="1484768"/>
          </a:xfrm>
        </p:spPr>
        <p:txBody>
          <a:bodyPr>
            <a:normAutofit fontScale="90000"/>
          </a:bodyPr>
          <a:lstStyle/>
          <a:p>
            <a:r>
              <a:rPr lang="en-US" sz="3900" b="1" u="sng" dirty="0">
                <a:solidFill>
                  <a:schemeClr val="accent2">
                    <a:lumMod val="75000"/>
                  </a:schemeClr>
                </a:solidFill>
              </a:rPr>
              <a:t>SWANATH SCHOLARSHIP SCHEME (AICTE)</a:t>
            </a:r>
            <a:r>
              <a:rPr lang="en-IN" sz="3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N" sz="3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3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WEBSITE 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https://scholarships.gov.in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55" y="1577791"/>
            <a:ext cx="8915400" cy="484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ELIGIBILITY </a:t>
            </a:r>
            <a:r>
              <a:rPr lang="en-US" sz="2400" b="1" u="sng" dirty="0"/>
              <a:t>FOR SCHOLARSHIP: </a:t>
            </a:r>
            <a:endParaRPr lang="en-IN" sz="2400" b="1" u="sng" dirty="0"/>
          </a:p>
          <a:p>
            <a:pPr marL="0" indent="0">
              <a:buNone/>
            </a:pPr>
            <a:r>
              <a:rPr lang="en-US" sz="2200" b="1" dirty="0"/>
              <a:t>1) The candidate should be from any one of the following categories: </a:t>
            </a:r>
            <a:endParaRPr lang="en-IN" sz="2200" b="1" dirty="0"/>
          </a:p>
          <a:p>
            <a:pPr marL="0" indent="0">
              <a:buNone/>
            </a:pPr>
            <a:r>
              <a:rPr lang="en-US" sz="2200" b="1" dirty="0"/>
              <a:t>(</a:t>
            </a:r>
            <a:r>
              <a:rPr lang="en-US" sz="2200" b="1" dirty="0" err="1"/>
              <a:t>i</a:t>
            </a:r>
            <a:r>
              <a:rPr lang="en-US" sz="2200" b="1" dirty="0"/>
              <a:t>) Orphan </a:t>
            </a:r>
            <a:endParaRPr lang="en-IN" sz="2200" b="1" dirty="0"/>
          </a:p>
          <a:p>
            <a:pPr marL="0" indent="0">
              <a:buNone/>
            </a:pPr>
            <a:r>
              <a:rPr lang="en-US" sz="2200" b="1" dirty="0"/>
              <a:t>(ii) Either or both parents died due to </a:t>
            </a:r>
            <a:r>
              <a:rPr lang="en-US" sz="2200" b="1" dirty="0" err="1"/>
              <a:t>Covid</a:t>
            </a:r>
            <a:r>
              <a:rPr lang="en-US" sz="2200" b="1" dirty="0"/>
              <a:t> 19 </a:t>
            </a:r>
            <a:endParaRPr lang="en-IN" sz="2200" b="1" dirty="0"/>
          </a:p>
          <a:p>
            <a:pPr marL="0" indent="0">
              <a:buNone/>
            </a:pPr>
            <a:r>
              <a:rPr lang="en-US" sz="2200" b="1" dirty="0"/>
              <a:t>(iii) Wards of Armed Forces and Central Paramilitary Forces martyred in action (Shaheed) </a:t>
            </a:r>
            <a:endParaRPr lang="en-IN" sz="2200" b="1" dirty="0"/>
          </a:p>
          <a:p>
            <a:pPr marL="0" indent="0">
              <a:buNone/>
            </a:pPr>
            <a:r>
              <a:rPr lang="en-US" sz="2200" b="1" dirty="0"/>
              <a:t>2) Family income from all sources should not be more than </a:t>
            </a:r>
            <a:r>
              <a:rPr lang="en-US" sz="2200" b="1" dirty="0" err="1"/>
              <a:t>Rs</a:t>
            </a:r>
            <a:r>
              <a:rPr lang="en-US" sz="2200" b="1" dirty="0"/>
              <a:t>. 8 lakh per annum during the financial year of the application. A valid income certificate issued by State/UT Government is to be enclosed. </a:t>
            </a:r>
            <a:endParaRPr lang="en-IN" sz="2200" b="1" dirty="0"/>
          </a:p>
          <a:p>
            <a:pPr marL="0" indent="0">
              <a:buNone/>
            </a:pPr>
            <a:r>
              <a:rPr lang="en-US" sz="2200" b="1" dirty="0"/>
              <a:t>3) The candidate should be currently studying in the AICTE Approved institutions and courses at Degree/ Diploma level in regular mode. </a:t>
            </a:r>
            <a:endParaRPr lang="en-IN" sz="2200" b="1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62673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82" y="112229"/>
            <a:ext cx="10499678" cy="981547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US" sz="2700" b="1" u="sng" dirty="0">
                <a:solidFill>
                  <a:srgbClr val="C00000"/>
                </a:solidFill>
              </a:rPr>
              <a:t>DOCUMENTS TO BE UPLOADED ON NATIONAL SCHOLARSHIP PORTAL</a:t>
            </a:r>
            <a:r>
              <a:rPr lang="en-US" sz="2700" b="1" u="sng" dirty="0" smtClean="0">
                <a:solidFill>
                  <a:srgbClr val="C00000"/>
                </a:solidFill>
              </a:rPr>
              <a:t>:</a:t>
            </a:r>
            <a:r>
              <a:rPr lang="en-IN" sz="2700" b="1" u="sng" dirty="0" smtClean="0">
                <a:solidFill>
                  <a:srgbClr val="C00000"/>
                </a:solidFill>
              </a:rPr>
              <a:t>-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IN" sz="2700" dirty="0"/>
              <a:t/>
            </a:r>
            <a:br>
              <a:rPr lang="en-IN" sz="2700" dirty="0"/>
            </a:br>
            <a:r>
              <a:rPr lang="en-US" sz="2700" b="1" dirty="0" smtClean="0">
                <a:solidFill>
                  <a:srgbClr val="7030A0"/>
                </a:solidFill>
              </a:rPr>
              <a:t>A. For </a:t>
            </a:r>
            <a:r>
              <a:rPr lang="en-US" sz="2700" b="1" dirty="0">
                <a:solidFill>
                  <a:srgbClr val="7030A0"/>
                </a:solidFill>
              </a:rPr>
              <a:t>Candidates whose either or both Parents Died due to </a:t>
            </a:r>
            <a:r>
              <a:rPr lang="en-US" sz="2700" b="1" dirty="0" err="1">
                <a:solidFill>
                  <a:srgbClr val="7030A0"/>
                </a:solidFill>
              </a:rPr>
              <a:t>Covid</a:t>
            </a:r>
            <a:r>
              <a:rPr lang="en-US" sz="2700" b="1" dirty="0">
                <a:solidFill>
                  <a:srgbClr val="7030A0"/>
                </a:solidFill>
              </a:rPr>
              <a:t> 19:</a:t>
            </a:r>
            <a:endParaRPr lang="en-IN" sz="27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04" y="1924472"/>
            <a:ext cx="11348642" cy="462933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Death </a:t>
            </a:r>
            <a:r>
              <a:rPr lang="en-US" sz="2400" b="1" dirty="0"/>
              <a:t>Certificate of Father/Mother or both explicitly mentioning that the death was due to Covid-19.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If </a:t>
            </a:r>
            <a:r>
              <a:rPr lang="en-US" sz="2400" b="1" dirty="0"/>
              <a:t>one parent (Father or Mother) is alive, current year income certificate explicitly mentioning that income of family less than 8 Lakh.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Bonafide </a:t>
            </a:r>
            <a:r>
              <a:rPr lang="en-US" sz="2400" b="1" dirty="0"/>
              <a:t>Certificate issued by the institution.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10+2/equivalent </a:t>
            </a:r>
            <a:r>
              <a:rPr lang="en-US" sz="2400" b="1" dirty="0"/>
              <a:t>and 10th Mark sheet for Degree Level and 10th /equivalent for Diploma Level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Category </a:t>
            </a:r>
            <a:r>
              <a:rPr lang="en-US" sz="2400" b="1" dirty="0"/>
              <a:t>Certificate (SC/ST/OBC-NCL)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Candidate </a:t>
            </a:r>
            <a:r>
              <a:rPr lang="en-US" sz="2400" b="1" dirty="0"/>
              <a:t>Declaration Form, mentioning details as per enclosed </a:t>
            </a:r>
            <a:r>
              <a:rPr lang="en-US" sz="2400" b="1" dirty="0" smtClean="0"/>
              <a:t>format.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551585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27" y="427196"/>
            <a:ext cx="8911687" cy="128089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7030A0"/>
                </a:solidFill>
              </a:rPr>
              <a:t>B. For </a:t>
            </a:r>
            <a:r>
              <a:rPr lang="en-US" sz="2800" b="1" dirty="0">
                <a:solidFill>
                  <a:srgbClr val="7030A0"/>
                </a:solidFill>
              </a:rPr>
              <a:t>Orphan Candidates: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41" y="1798703"/>
            <a:ext cx="11673505" cy="42128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Death </a:t>
            </a:r>
            <a:r>
              <a:rPr lang="en-US" sz="2400" b="1" dirty="0"/>
              <a:t>Certificate of Father &amp; Mother.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Candidate Declaration Form, mentioning details as per enclosed format, duly verified by Tehsildar / S D M. </a:t>
            </a:r>
            <a:endParaRPr lang="en-IN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Bonafide </a:t>
            </a:r>
            <a:r>
              <a:rPr lang="en-US" sz="2400" b="1" dirty="0"/>
              <a:t>Certificate issued by the institution.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10+2 </a:t>
            </a:r>
            <a:r>
              <a:rPr lang="en-US" sz="2400" b="1" dirty="0"/>
              <a:t>/ equivalent and 10th Mark sheet for Degree Level and 10th /equivalent for Diploma Level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Category </a:t>
            </a:r>
            <a:r>
              <a:rPr lang="en-US" sz="2400" b="1" dirty="0"/>
              <a:t>Certificate (SC/ST/OBC-NCL)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62577655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27" y="-73008"/>
            <a:ext cx="10339057" cy="1584937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C. For </a:t>
            </a:r>
            <a:r>
              <a:rPr lang="en-US" sz="3000" b="1" dirty="0">
                <a:solidFill>
                  <a:srgbClr val="7030A0"/>
                </a:solidFill>
              </a:rPr>
              <a:t>Wards of Armed Forces and Central Paramilitary Forces martyred in action (Shaheed)</a:t>
            </a:r>
            <a:endParaRPr lang="en-IN" sz="3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14" y="828392"/>
            <a:ext cx="9642021" cy="6029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Death </a:t>
            </a:r>
            <a:r>
              <a:rPr lang="en-US" sz="1900" b="1" dirty="0"/>
              <a:t>Certificate.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Shaheed </a:t>
            </a:r>
            <a:r>
              <a:rPr lang="en-US" sz="1900" b="1" dirty="0"/>
              <a:t>Certificate issued by the Armed Forces/ Central Paramilitary Forces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Bonafide </a:t>
            </a:r>
            <a:r>
              <a:rPr lang="en-US" sz="1900" b="1" dirty="0"/>
              <a:t>Certificate issued by the institution.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Current </a:t>
            </a:r>
            <a:r>
              <a:rPr lang="en-US" sz="1900" b="1" dirty="0"/>
              <a:t>year income certificate explicitly mentioning that income of family less than 8 Lakh.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10+2/equivalent </a:t>
            </a:r>
            <a:r>
              <a:rPr lang="en-US" sz="1900" b="1" dirty="0"/>
              <a:t>and 10th Mark sheet for Degree Level and 10th /equivalent for Diploma Level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Category </a:t>
            </a:r>
            <a:r>
              <a:rPr lang="en-US" sz="1900" b="1" dirty="0"/>
              <a:t>Certificate (SC/ST/OBC-NCL) </a:t>
            </a:r>
            <a:endParaRPr lang="en-IN" sz="1900" b="1" dirty="0"/>
          </a:p>
          <a:p>
            <a:pPr marL="0" indent="0">
              <a:buNone/>
            </a:pPr>
            <a:endParaRPr lang="en-IN" sz="1900" dirty="0"/>
          </a:p>
          <a:p>
            <a:pPr marL="0" indent="0">
              <a:buNone/>
            </a:pPr>
            <a:r>
              <a:rPr lang="en-US" sz="1900" b="1" u="sng" dirty="0" smtClean="0"/>
              <a:t>TERMS </a:t>
            </a:r>
            <a:r>
              <a:rPr lang="en-US" sz="1900" b="1" u="sng" dirty="0"/>
              <a:t>AND CONDITIONS: </a:t>
            </a:r>
            <a:endParaRPr lang="en-IN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1) Applications will be invited once in a year through National e-Scholarship Portal of the Government of India.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2) Incomplete applications will be summarily rejected. Only verified online applications will be considered for the award of scholarship. </a:t>
            </a:r>
            <a:endParaRPr lang="en-IN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3) If a candidate fails/ drops out in subsequent year, he / she will not be eligible for further scholarship. </a:t>
            </a:r>
            <a:endParaRPr lang="en-IN" sz="19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624959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754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STATE SCHOLARSHIP PORTAL (SSP) (APPLICABLE FOR ALL CATEGORY STUDENT’S) WEBSITE : http://ssp.postmatric.Karnataka.gov.in  </vt:lpstr>
      <vt:lpstr>NATIONAL SCHOLARSHIP PORTAL(NSP) (APPLICABLE FOR MINORITIES STUDENT’S) WEBSITE : https://scholarships.gov.in </vt:lpstr>
      <vt:lpstr>PRAGATI SCHOLARSHIP SCHEME (AICTE) (APPLICABLE FOR GIRL’S STUDENT’S) WEBSITE : https://scholarships.gov.in  </vt:lpstr>
      <vt:lpstr> SAKSHAMA SCHOLARSHIP (AICTE) (APPLICABLE FOR DISABILITY STUDENT’S) WEBSITE : www.aicte-pragati-saksham-gov.in</vt:lpstr>
      <vt:lpstr>SWANATH SCHOLARSHIP SCHEME (AICTE)  WEBSITE : https://scholarships.gov.in </vt:lpstr>
      <vt:lpstr>  DOCUMENTS TO BE UPLOADED ON NATIONAL SCHOLARSHIP PORTAL:-  A. For Candidates whose either or both Parents Died due to Covid 19:</vt:lpstr>
      <vt:lpstr>B. For Orphan Candidates:  </vt:lpstr>
      <vt:lpstr>C. For Wards of Armed Forces and Central Paramilitary Forces martyred in action (Shaheed)</vt:lpstr>
      <vt:lpstr>       SITARAM JINDAL SCHOLARSHIP  (APPLICABLE FOR ALL CATEGORY DISTINCTION STUDENT’S) WEBSITE : www.sitaramjindalfoundation.org </vt:lpstr>
      <vt:lpstr>         MUNICIPALITY SCHOLARSHIP    (APPLICABLE FOR ONLY URBAN STUDENT’S) Applications to be submitted at Municipality Office</vt:lpstr>
      <vt:lpstr>             ACC LIMITED KUDATHINI   (APPLICABLE FOR ALL CASTEGORY DISTINCTION STUDENT’S) Website : www.vidyasaarathi.com</vt:lpstr>
      <vt:lpstr>KARNATAKA LABOUR WELFARE FUND SCHOLARSHIP (APPLICABLE FOR FAMILY LABOUR CARD STUDENT’S) WEBSITE : https://klwbapps.karnataka.gov.in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PRAGATI SCHOLARSHIP SCHEME (AICTE) (APPLICABLE FOR GIRL’S STUDENT’S) WEBSITE : http://ssp.postmatric.Karnataka.gov.in</dc:title>
  <dc:creator>Windows User</dc:creator>
  <cp:lastModifiedBy>VICE PRINCIPAL</cp:lastModifiedBy>
  <cp:revision>36</cp:revision>
  <dcterms:created xsi:type="dcterms:W3CDTF">2021-10-05T05:13:45Z</dcterms:created>
  <dcterms:modified xsi:type="dcterms:W3CDTF">2021-11-02T06:46:30Z</dcterms:modified>
</cp:coreProperties>
</file>